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94" r:id="rId3"/>
    <p:sldId id="293" r:id="rId4"/>
    <p:sldId id="307" r:id="rId5"/>
    <p:sldId id="309" r:id="rId6"/>
    <p:sldId id="310" r:id="rId7"/>
    <p:sldId id="308" r:id="rId8"/>
    <p:sldId id="404" r:id="rId9"/>
    <p:sldId id="410" r:id="rId10"/>
    <p:sldId id="409" r:id="rId11"/>
    <p:sldId id="408" r:id="rId12"/>
    <p:sldId id="407" r:id="rId13"/>
    <p:sldId id="406" r:id="rId14"/>
    <p:sldId id="405" r:id="rId15"/>
    <p:sldId id="361" r:id="rId16"/>
    <p:sldId id="399" r:id="rId17"/>
    <p:sldId id="400" r:id="rId18"/>
    <p:sldId id="401" r:id="rId19"/>
    <p:sldId id="280" r:id="rId20"/>
    <p:sldId id="281" r:id="rId21"/>
    <p:sldId id="390" r:id="rId22"/>
    <p:sldId id="402" r:id="rId23"/>
    <p:sldId id="291" r:id="rId24"/>
    <p:sldId id="292" r:id="rId25"/>
    <p:sldId id="260" r:id="rId26"/>
    <p:sldId id="398" r:id="rId2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68" autoAdjust="0"/>
    <p:restoredTop sz="67961" autoAdjust="0"/>
  </p:normalViewPr>
  <p:slideViewPr>
    <p:cSldViewPr>
      <p:cViewPr>
        <p:scale>
          <a:sx n="70" d="100"/>
          <a:sy n="70" d="100"/>
        </p:scale>
        <p:origin x="-1062"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28/10/2013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analysis process for detecting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issues is done nowadays in an artisanal way by using a popular beta testing [1] </a:t>
            </a:r>
            <a:r>
              <a:rPr lang="en-US" sz="1200" kern="1200" dirty="0" err="1" smtClean="0">
                <a:solidFill>
                  <a:schemeClr val="tx1"/>
                </a:solidFill>
                <a:latin typeface="+mn-lt"/>
                <a:ea typeface="+mn-ea"/>
                <a:cs typeface="+mn-cs"/>
              </a:rPr>
              <a:t>approach,which</a:t>
            </a:r>
            <a:r>
              <a:rPr lang="en-US" sz="1200" kern="120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an indispensable source of data for the developers about technical issues or bugs found in the game. </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Normally</a:t>
            </a:r>
            <a:r>
              <a:rPr lang="en-US" sz="1200" kern="1200" dirty="0" smtClean="0">
                <a:solidFill>
                  <a:schemeClr val="tx1"/>
                </a:solidFill>
                <a:latin typeface="+mn-lt"/>
                <a:ea typeface="+mn-ea"/>
                <a:cs typeface="+mn-cs"/>
              </a:rPr>
              <a:t>, beta testers are volunteers who were recruited to play the game in an early, pre-release, build of the game where they can provide information about technical issues and provide feedback about the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mechanics. </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However</a:t>
            </a:r>
            <a:r>
              <a:rPr lang="en-US" sz="1200" kern="1200" dirty="0" smtClean="0">
                <a:solidFill>
                  <a:schemeClr val="tx1"/>
                </a:solidFill>
                <a:latin typeface="+mn-lt"/>
                <a:ea typeface="+mn-ea"/>
                <a:cs typeface="+mn-cs"/>
              </a:rPr>
              <a:t>, developers have little control over the beta testers’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experience or the environment because they can play at home. </a:t>
            </a:r>
          </a:p>
          <a:p>
            <a:pPr marL="0" marR="0" indent="0" algn="l" defTabSz="914400" rtl="0" eaLnBrk="1" fontAlgn="auto" latinLnBrk="0" hangingPunct="1">
              <a:lnSpc>
                <a:spcPct val="100000"/>
              </a:lnSpc>
              <a:spcBef>
                <a:spcPts val="0"/>
              </a:spcBef>
              <a:spcAft>
                <a:spcPts val="0"/>
              </a:spcAft>
              <a:buClrTx/>
              <a:buSzTx/>
              <a:buFontTx/>
              <a:buNone/>
              <a:tabLst/>
              <a:defRPr/>
            </a:pPr>
            <a:endParaRPr lang="pt-BR" noProof="0"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goal of this paper is to improve the game designer’s understanding of the game </a:t>
            </a:r>
            <a:r>
              <a:rPr lang="en-US" sz="1200" u="sng" kern="1200" dirty="0" smtClean="0">
                <a:solidFill>
                  <a:schemeClr val="tx1"/>
                </a:solidFill>
                <a:latin typeface="+mn-lt"/>
                <a:ea typeface="+mn-ea"/>
                <a:cs typeface="+mn-cs"/>
              </a:rPr>
              <a:t>flux</a:t>
            </a:r>
            <a:r>
              <a:rPr lang="en-US" sz="1200" u="none" kern="1200" baseline="0" dirty="0" smtClean="0">
                <a:solidFill>
                  <a:schemeClr val="tx1"/>
                </a:solidFill>
                <a:latin typeface="+mn-lt"/>
                <a:ea typeface="+mn-ea"/>
                <a:cs typeface="+mn-cs"/>
              </a:rPr>
              <a:t> by</a:t>
            </a:r>
            <a:r>
              <a:rPr lang="en-US"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providing insights on how the </a:t>
            </a:r>
            <a:r>
              <a:rPr lang="en-US" sz="1200" kern="1200" dirty="0" err="1" smtClean="0">
                <a:solidFill>
                  <a:schemeClr val="tx1"/>
                </a:solidFill>
                <a:latin typeface="+mn-lt"/>
                <a:ea typeface="+mn-ea"/>
                <a:cs typeface="+mn-cs"/>
              </a:rPr>
              <a:t>gameplay</a:t>
            </a:r>
            <a:r>
              <a:rPr lang="en-US" sz="1200" kern="1200" dirty="0" smtClean="0">
                <a:solidFill>
                  <a:schemeClr val="tx1"/>
                </a:solidFill>
                <a:latin typeface="+mn-lt"/>
                <a:ea typeface="+mn-ea"/>
                <a:cs typeface="+mn-cs"/>
              </a:rPr>
              <a:t> progressed and influences in the outcome.</a:t>
            </a:r>
          </a:p>
          <a:p>
            <a:pPr marL="0" marR="0" indent="0" algn="l" defTabSz="914400" rtl="0" eaLnBrk="1" fontAlgn="auto" latinLnBrk="0" hangingPunct="1">
              <a:lnSpc>
                <a:spcPct val="100000"/>
              </a:lnSpc>
              <a:spcBef>
                <a:spcPts val="0"/>
              </a:spcBef>
              <a:spcAft>
                <a:spcPts val="0"/>
              </a:spcAft>
              <a:buClrTx/>
              <a:buSzTx/>
              <a:buFontTx/>
              <a:buNone/>
              <a:tabLst/>
              <a:defRPr/>
            </a:pPr>
            <a:endParaRPr lang="pt-BR" noProof="0"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noProof="0" dirty="0" smtClean="0">
                <a:latin typeface="Times New Roman" pitchFamily="18" charset="0"/>
              </a:rPr>
              <a:t>No entanto, outras áreas utilizam um outro método de analise, permitindo saber com mais detalhes as transformações ou alterações sofridas pelas entidades envolvidas.</a:t>
            </a:r>
            <a:r>
              <a:rPr lang="pt-BR" baseline="0" noProof="0" dirty="0" smtClean="0">
                <a:latin typeface="Times New Roman" pitchFamily="18" charset="0"/>
              </a:rPr>
              <a:t> Esse método é</a:t>
            </a:r>
            <a:r>
              <a:rPr lang="pt-BR" noProof="0" dirty="0" smtClean="0">
                <a:latin typeface="Times New Roman" pitchFamily="18" charset="0"/>
              </a:rPr>
              <a:t> baseado em Proveniência.</a:t>
            </a:r>
          </a:p>
          <a:p>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present paper is based on the conceptual framework definition introduced in the previous paper. However, while in the previous work focused on the provenance gathering, this work focuses on the provenance graph construction and manipulation to support analysis. </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Apresentação do SDM simplificada</a:t>
            </a:r>
          </a:p>
          <a:p>
            <a:r>
              <a:rPr lang="pt-BR" dirty="0" smtClean="0"/>
              <a:t>Descrever o SDM nesse</a:t>
            </a:r>
            <a:r>
              <a:rPr lang="pt-BR" baseline="0" dirty="0" smtClean="0"/>
              <a:t> slide</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SDM &amp; </a:t>
            </a:r>
            <a:r>
              <a:rPr lang="pt-BR" dirty="0" err="1" smtClean="0"/>
              <a:t>Prov</a:t>
            </a:r>
            <a:r>
              <a:rPr lang="pt-BR" dirty="0" smtClean="0"/>
              <a:t> </a:t>
            </a:r>
            <a:r>
              <a:rPr lang="pt-BR" dirty="0" err="1" smtClean="0"/>
              <a:t>Gathering</a:t>
            </a:r>
            <a:endParaRPr lang="pt-BR" dirty="0" smtClean="0"/>
          </a:p>
          <a:p>
            <a:endParaRPr lang="pt-BR" dirty="0" smtClean="0"/>
          </a:p>
          <a:p>
            <a:r>
              <a:rPr lang="pt-BR" dirty="0" smtClean="0"/>
              <a:t>Falar apenas do mapeamento do SDM para o </a:t>
            </a:r>
            <a:r>
              <a:rPr lang="pt-BR" dirty="0" err="1" smtClean="0"/>
              <a:t>Provenance</a:t>
            </a:r>
            <a:r>
              <a:rPr lang="pt-BR" baseline="0" dirty="0" smtClean="0"/>
              <a:t> in Games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Falar que a coleta de </a:t>
            </a:r>
            <a:r>
              <a:rPr lang="pt-BR" dirty="0" err="1" smtClean="0"/>
              <a:t>proveniencia</a:t>
            </a:r>
            <a:r>
              <a:rPr lang="pt-BR" dirty="0" smtClean="0"/>
              <a:t> é realizada nas folhas das arvores</a:t>
            </a:r>
          </a:p>
          <a:p>
            <a:endParaRPr lang="pt-BR" dirty="0" smtClean="0"/>
          </a:p>
          <a:p>
            <a:r>
              <a:rPr lang="pt-BR" dirty="0" smtClean="0"/>
              <a:t>O jogo foi revisado, alterando os</a:t>
            </a:r>
            <a:r>
              <a:rPr lang="pt-BR" baseline="0" dirty="0" smtClean="0"/>
              <a:t> métodos de cada papel para utilizar arvores de decisões e que na folha da árvore é onde ocorre a execução da ação e a coleta de dados.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Agent</a:t>
            </a:r>
            <a:r>
              <a:rPr lang="pt-BR" dirty="0" smtClean="0"/>
              <a:t> </a:t>
            </a:r>
            <a:r>
              <a:rPr lang="pt-BR" dirty="0" err="1" smtClean="0"/>
              <a:t>Collapse</a:t>
            </a:r>
            <a:r>
              <a:rPr lang="pt-BR" dirty="0" smtClean="0"/>
              <a:t>: </a:t>
            </a:r>
            <a:r>
              <a:rPr lang="pt-BR" dirty="0" err="1" smtClean="0"/>
              <a:t>Agent’s</a:t>
            </a:r>
            <a:r>
              <a:rPr lang="pt-BR" dirty="0" smtClean="0"/>
              <a:t> </a:t>
            </a:r>
            <a:r>
              <a:rPr lang="pt-BR" dirty="0" err="1" smtClean="0"/>
              <a:t>Influences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Edge</a:t>
            </a:r>
            <a:r>
              <a:rPr lang="pt-BR" dirty="0" smtClean="0"/>
              <a:t> </a:t>
            </a:r>
            <a:r>
              <a:rPr lang="pt-BR" dirty="0" err="1" smtClean="0"/>
              <a:t>Filter</a:t>
            </a:r>
            <a:r>
              <a:rPr lang="pt-BR" dirty="0" smtClean="0"/>
              <a:t>: </a:t>
            </a:r>
            <a:r>
              <a:rPr lang="pt-BR" dirty="0" err="1" smtClean="0"/>
              <a:t>Edge</a:t>
            </a:r>
            <a:r>
              <a:rPr lang="pt-BR" dirty="0" smtClean="0"/>
              <a:t> </a:t>
            </a:r>
            <a:r>
              <a:rPr lang="pt-BR" dirty="0" err="1" smtClean="0"/>
              <a:t>Credits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err="1" smtClean="0"/>
              <a:t>Collapsed</a:t>
            </a:r>
            <a:r>
              <a:rPr lang="pt-BR" dirty="0" smtClean="0"/>
              <a:t> </a:t>
            </a:r>
            <a:r>
              <a:rPr lang="pt-BR" dirty="0" err="1" smtClean="0"/>
              <a:t>Vertex</a:t>
            </a:r>
            <a:r>
              <a:rPr lang="pt-BR" dirty="0" smtClean="0"/>
              <a:t>:</a:t>
            </a:r>
            <a:r>
              <a:rPr lang="pt-BR" baseline="0" dirty="0" smtClean="0"/>
              <a:t> </a:t>
            </a:r>
            <a:r>
              <a:rPr lang="pt-BR" baseline="0" dirty="0" err="1" smtClean="0"/>
              <a:t>Credit</a:t>
            </a:r>
            <a:r>
              <a:rPr lang="pt-BR" baseline="0" dirty="0" smtClean="0"/>
              <a:t> </a:t>
            </a:r>
            <a:r>
              <a:rPr lang="pt-BR" baseline="0" dirty="0" err="1" smtClean="0"/>
              <a:t>edges</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smtClean="0"/>
              <a:t>Grafo de Causalidade: registra a trajetória de vida de um processo ou artefato</a:t>
            </a:r>
          </a:p>
          <a:p>
            <a:endParaRPr lang="pt-BR" dirty="0" smtClean="0">
              <a:latin typeface="Times New Roman" pitchFamily="18" charset="0"/>
            </a:endParaRPr>
          </a:p>
          <a:p>
            <a:r>
              <a:rPr lang="pt-BR" dirty="0" smtClean="0">
                <a:latin typeface="Times New Roman" pitchFamily="18" charset="0"/>
              </a:rPr>
              <a:t>Proveniência conta com um grafo orientado de causalidades, mantendo um registro de execuções passadas ou correntes.</a:t>
            </a:r>
          </a:p>
          <a:p>
            <a:r>
              <a:rPr lang="pt-BR" dirty="0" smtClean="0">
                <a:latin typeface="Times New Roman" pitchFamily="18" charset="0"/>
              </a:rPr>
              <a:t>Vale a pena lembrar que o grafo de proveniência não é uma descrição do que pode ter ocorrido, e sim os fatos que ocorreram.</a:t>
            </a:r>
          </a:p>
          <a:p>
            <a:r>
              <a:rPr lang="pt-BR" dirty="0" smtClean="0">
                <a:latin typeface="Times New Roman" pitchFamily="18" charset="0"/>
              </a:rPr>
              <a:t>A orientação de um grafo de proveniência é do presente para o passado.</a:t>
            </a:r>
          </a:p>
          <a:p>
            <a:endParaRPr lang="pt-BR" dirty="0" smtClean="0">
              <a:latin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latin typeface="Times New Roman" pitchFamily="18" charset="0"/>
              </a:rPr>
              <a:t>Os nós no grafo de proveniência podem ser de 3 tipos: Artefatos ou também chamados de entidades, processos ou atividades, e de agentes.</a:t>
            </a: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our previous work [2], we introduced the usage of digital provenance [3] in games. The main goal of the previous work was to propose a framework that collects information during a game session and maps it to provenance terms, providing the means for a post-game analysis. </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Diagrama de classe do mapeamento</a:t>
            </a:r>
            <a:endParaRPr lang="pt-BR"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smtClean="0"/>
              <a:t>Exemplo: Combate</a:t>
            </a:r>
          </a:p>
          <a:p>
            <a:endParaRPr lang="pt-BR" dirty="0" smtClean="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noProof="0" smtClean="0"/>
              <a:t>Click to edit Master title style</a:t>
            </a:r>
            <a:endParaRPr lang="pt-BR" noProof="0"/>
          </a:p>
        </p:txBody>
      </p:sp>
      <p:sp>
        <p:nvSpPr>
          <p:cNvPr id="3" name="Espaço Reservado para Conteúdo 2"/>
          <p:cNvSpPr>
            <a:spLocks noGrp="1"/>
          </p:cNvSpPr>
          <p:nvPr>
            <p:ph idx="1"/>
          </p:nvPr>
        </p:nvSpPr>
        <p:spPr/>
        <p:txBody>
          <a:bodyPr/>
          <a:lstStyle/>
          <a:p>
            <a:pPr lvl="0"/>
            <a:r>
              <a:rPr lang="pt-BR" noProof="0" smtClean="0"/>
              <a:t>Click to edit Master text styles</a:t>
            </a:r>
          </a:p>
          <a:p>
            <a:pPr lvl="1"/>
            <a:r>
              <a:rPr lang="pt-BR" noProof="0" smtClean="0"/>
              <a:t>Second level</a:t>
            </a:r>
          </a:p>
          <a:p>
            <a:pPr lvl="2"/>
            <a:r>
              <a:rPr lang="pt-BR" noProof="0" smtClean="0"/>
              <a:t>Third level</a:t>
            </a:r>
          </a:p>
          <a:p>
            <a:pPr lvl="3"/>
            <a:r>
              <a:rPr lang="pt-BR" noProof="0" smtClean="0"/>
              <a:t>Fourth level</a:t>
            </a:r>
          </a:p>
          <a:p>
            <a:pPr lvl="4"/>
            <a:r>
              <a:rPr lang="pt-BR" noProof="0" smtClean="0"/>
              <a:t>Fifth level</a:t>
            </a:r>
            <a:endParaRPr lang="pt-BR" noProof="0"/>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pt-BR" dirty="0"/>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Espaço Reservado para Data 3"/>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8" name="Espaço Reservado para Rodapé 7"/>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smtClean="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r>
              <a:rPr lang="pt-BR" dirty="0" err="1" smtClean="0"/>
              <a:t>Troy</a:t>
            </a:r>
            <a:r>
              <a:rPr lang="pt-BR" dirty="0" smtClean="0"/>
              <a:t> </a:t>
            </a:r>
            <a:r>
              <a:rPr lang="pt-BR" dirty="0" err="1" smtClean="0"/>
              <a:t>Kohwalter</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b="1" dirty="0" smtClean="0"/>
              <a:t>Game Flux Analysis with Provenance</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457200" y="500050"/>
            <a:ext cx="8229600"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pt-BR" dirty="0" err="1" smtClean="0"/>
              <a:t>Troy</a:t>
            </a:r>
            <a:r>
              <a:rPr lang="pt-BR" dirty="0" smtClean="0"/>
              <a:t> </a:t>
            </a:r>
            <a:r>
              <a:rPr lang="pt-BR" dirty="0" err="1" smtClean="0"/>
              <a:t>Kohwalter</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Game Flux Analysis with Provenance</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Game Flux Analysis with Provenance</a:t>
            </a:r>
            <a:endParaRPr lang="en-US" dirty="0"/>
          </a:p>
        </p:txBody>
      </p:sp>
      <p:sp>
        <p:nvSpPr>
          <p:cNvPr id="3" name="Subtitle 2"/>
          <p:cNvSpPr>
            <a:spLocks noGrp="1"/>
          </p:cNvSpPr>
          <p:nvPr>
            <p:ph type="subTitle" idx="1"/>
          </p:nvPr>
        </p:nvSpPr>
        <p:spPr/>
        <p:txBody>
          <a:bodyPr>
            <a:normAutofit fontScale="77500" lnSpcReduction="20000"/>
          </a:bodyPr>
          <a:lstStyle/>
          <a:p>
            <a:r>
              <a:rPr lang="pt-BR" dirty="0" err="1" smtClean="0"/>
              <a:t>Authors</a:t>
            </a:r>
            <a:r>
              <a:rPr lang="pt-BR" dirty="0" smtClean="0"/>
              <a:t>: </a:t>
            </a:r>
            <a:r>
              <a:rPr lang="pt-BR" b="1" dirty="0" err="1" smtClean="0"/>
              <a:t>Troy</a:t>
            </a:r>
            <a:r>
              <a:rPr lang="pt-BR" b="1" dirty="0" smtClean="0"/>
              <a:t> C. </a:t>
            </a:r>
            <a:r>
              <a:rPr lang="pt-BR" b="1" dirty="0" err="1" smtClean="0"/>
              <a:t>Kohwalter</a:t>
            </a:r>
            <a:r>
              <a:rPr lang="pt-BR" b="1" dirty="0" smtClean="0"/>
              <a:t>,</a:t>
            </a:r>
            <a:endParaRPr lang="pt-BR" dirty="0" smtClean="0"/>
          </a:p>
          <a:p>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26" idx="1"/>
            <a:endCxn id="19" idx="3"/>
          </p:cNvCxnSpPr>
          <p:nvPr/>
        </p:nvCxnSpPr>
        <p:spPr>
          <a:xfrm flipH="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25" idx="3"/>
            <a:endCxn id="12" idx="1"/>
          </p:cNvCxnSpPr>
          <p:nvPr/>
        </p:nvCxnSpPr>
        <p:spPr>
          <a:xfrm>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26" idx="1"/>
            <a:endCxn id="19" idx="3"/>
          </p:cNvCxnSpPr>
          <p:nvPr/>
        </p:nvCxnSpPr>
        <p:spPr>
          <a:xfrm flipH="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25" idx="3"/>
            <a:endCxn id="12" idx="1"/>
          </p:cNvCxnSpPr>
          <p:nvPr/>
        </p:nvCxnSpPr>
        <p:spPr>
          <a:xfrm>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25" idx="3"/>
            <a:endCxn id="14" idx="3"/>
          </p:cNvCxnSpPr>
          <p:nvPr/>
        </p:nvCxnSpPr>
        <p:spPr>
          <a:xfrm>
            <a:off x="3276600" y="2133600"/>
            <a:ext cx="12700" cy="2324100"/>
          </a:xfrm>
          <a:prstGeom prst="bentConnector3">
            <a:avLst>
              <a:gd name="adj1" fmla="val 4379104"/>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26" idx="1"/>
            <a:endCxn id="19" idx="3"/>
          </p:cNvCxnSpPr>
          <p:nvPr/>
        </p:nvCxnSpPr>
        <p:spPr>
          <a:xfrm flipH="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(Miss)</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25" idx="3"/>
            <a:endCxn id="12" idx="1"/>
          </p:cNvCxnSpPr>
          <p:nvPr/>
        </p:nvCxnSpPr>
        <p:spPr>
          <a:xfrm>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cxnSp>
        <p:nvCxnSpPr>
          <p:cNvPr id="30" name="Elbow Connector 29"/>
          <p:cNvCxnSpPr>
            <a:stCxn id="25" idx="3"/>
            <a:endCxn id="14" idx="3"/>
          </p:cNvCxnSpPr>
          <p:nvPr/>
        </p:nvCxnSpPr>
        <p:spPr>
          <a:xfrm>
            <a:off x="3276600" y="2133600"/>
            <a:ext cx="12700" cy="2324100"/>
          </a:xfrm>
          <a:prstGeom prst="bentConnector3">
            <a:avLst>
              <a:gd name="adj1" fmla="val 4379104"/>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26" idx="1"/>
            <a:endCxn id="19" idx="3"/>
          </p:cNvCxnSpPr>
          <p:nvPr/>
        </p:nvCxnSpPr>
        <p:spPr>
          <a:xfrm flipH="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(Miss)</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25" idx="3"/>
            <a:endCxn id="12" idx="1"/>
          </p:cNvCxnSpPr>
          <p:nvPr/>
        </p:nvCxnSpPr>
        <p:spPr>
          <a:xfrm>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err="1" smtClean="0"/>
              <a:t>Stoneskin</a:t>
            </a:r>
            <a:endParaRPr lang="en-US" dirty="0"/>
          </a:p>
        </p:txBody>
      </p:sp>
      <p:cxnSp>
        <p:nvCxnSpPr>
          <p:cNvPr id="30" name="Elbow Connector 29"/>
          <p:cNvCxnSpPr>
            <a:stCxn id="25" idx="3"/>
            <a:endCxn id="14" idx="3"/>
          </p:cNvCxnSpPr>
          <p:nvPr/>
        </p:nvCxnSpPr>
        <p:spPr>
          <a:xfrm>
            <a:off x="3276600" y="2133600"/>
            <a:ext cx="12700" cy="2324100"/>
          </a:xfrm>
          <a:prstGeom prst="bentConnector3">
            <a:avLst>
              <a:gd name="adj1" fmla="val 4379104"/>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26" idx="1"/>
            <a:endCxn id="19" idx="3"/>
          </p:cNvCxnSpPr>
          <p:nvPr/>
        </p:nvCxnSpPr>
        <p:spPr>
          <a:xfrm flipH="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
        <p:nvSpPr>
          <p:cNvPr id="12" name="Rectangle 11"/>
          <p:cNvSpPr/>
          <p:nvPr/>
        </p:nvSpPr>
        <p:spPr>
          <a:xfrm>
            <a:off x="60198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13" name="Straight Connector 12"/>
          <p:cNvCxnSpPr>
            <a:endCxn id="12" idx="0"/>
          </p:cNvCxnSpPr>
          <p:nvPr/>
        </p:nvCxnSpPr>
        <p:spPr>
          <a:xfrm>
            <a:off x="6819900" y="2590800"/>
            <a:ext cx="0" cy="45720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p:cNvSpPr/>
          <p:nvPr/>
        </p:nvSpPr>
        <p:spPr>
          <a:xfrm>
            <a:off x="16764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smtClean="0"/>
              <a:t>Heal</a:t>
            </a:r>
            <a:endParaRPr lang="en-US" dirty="0"/>
          </a:p>
        </p:txBody>
      </p:sp>
      <p:cxnSp>
        <p:nvCxnSpPr>
          <p:cNvPr id="15" name="Straight Connector 14"/>
          <p:cNvCxnSpPr>
            <a:endCxn id="14" idx="0"/>
          </p:cNvCxnSpPr>
          <p:nvPr/>
        </p:nvCxnSpPr>
        <p:spPr>
          <a:xfrm>
            <a:off x="2476500" y="3733800"/>
            <a:ext cx="0" cy="381000"/>
          </a:xfrm>
          <a:prstGeom prst="line">
            <a:avLst/>
          </a:prstGeom>
        </p:spPr>
        <p:style>
          <a:lnRef idx="2">
            <a:schemeClr val="dk1"/>
          </a:lnRef>
          <a:fillRef idx="0">
            <a:schemeClr val="dk1"/>
          </a:fillRef>
          <a:effectRef idx="1">
            <a:schemeClr val="dk1"/>
          </a:effectRef>
          <a:fontRef idx="minor">
            <a:schemeClr val="tx1"/>
          </a:fontRef>
        </p:style>
      </p:cxnSp>
      <p:sp>
        <p:nvSpPr>
          <p:cNvPr id="16" name="Rectangle 15"/>
          <p:cNvSpPr/>
          <p:nvPr/>
        </p:nvSpPr>
        <p:spPr>
          <a:xfrm>
            <a:off x="6019800" y="41148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(Miss)</a:t>
            </a:r>
          </a:p>
        </p:txBody>
      </p:sp>
      <p:cxnSp>
        <p:nvCxnSpPr>
          <p:cNvPr id="17" name="Straight Connector 16"/>
          <p:cNvCxnSpPr>
            <a:endCxn id="16" idx="0"/>
          </p:cNvCxnSpPr>
          <p:nvPr/>
        </p:nvCxnSpPr>
        <p:spPr>
          <a:xfrm>
            <a:off x="6819900" y="3733800"/>
            <a:ext cx="0" cy="3810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a:stCxn id="25" idx="3"/>
            <a:endCxn id="12" idx="1"/>
          </p:cNvCxnSpPr>
          <p:nvPr/>
        </p:nvCxnSpPr>
        <p:spPr>
          <a:xfrm>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a:stCxn id="33" idx="1"/>
            <a:endCxn id="24" idx="3"/>
          </p:cNvCxnSpPr>
          <p:nvPr/>
        </p:nvCxnSpPr>
        <p:spPr>
          <a:xfrm flipH="1">
            <a:off x="3276600" y="5676900"/>
            <a:ext cx="27432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TextBox 28"/>
          <p:cNvSpPr txBox="1"/>
          <p:nvPr/>
        </p:nvSpPr>
        <p:spPr>
          <a:xfrm>
            <a:off x="5029200" y="29718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- 18hp</a:t>
            </a:r>
            <a:endParaRPr lang="en-US" dirty="0"/>
          </a:p>
        </p:txBody>
      </p:sp>
      <p:sp>
        <p:nvSpPr>
          <p:cNvPr id="20" name="TextBox 19"/>
          <p:cNvSpPr txBox="1"/>
          <p:nvPr/>
        </p:nvSpPr>
        <p:spPr>
          <a:xfrm>
            <a:off x="3657600" y="5486400"/>
            <a:ext cx="208948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Reduced 10 damage</a:t>
            </a:r>
            <a:endParaRPr lang="en-US" dirty="0"/>
          </a:p>
        </p:txBody>
      </p:sp>
      <p:sp>
        <p:nvSpPr>
          <p:cNvPr id="24" name="Rectangle 23"/>
          <p:cNvSpPr/>
          <p:nvPr/>
        </p:nvSpPr>
        <p:spPr>
          <a:xfrm>
            <a:off x="16764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 :</a:t>
            </a:r>
          </a:p>
          <a:p>
            <a:pPr algn="ctr"/>
            <a:r>
              <a:rPr lang="en-US" dirty="0" err="1" smtClean="0"/>
              <a:t>Stoneskin</a:t>
            </a:r>
            <a:endParaRPr lang="en-US" dirty="0"/>
          </a:p>
        </p:txBody>
      </p:sp>
      <p:cxnSp>
        <p:nvCxnSpPr>
          <p:cNvPr id="30" name="Elbow Connector 29"/>
          <p:cNvCxnSpPr>
            <a:stCxn id="25" idx="3"/>
            <a:endCxn id="14" idx="3"/>
          </p:cNvCxnSpPr>
          <p:nvPr/>
        </p:nvCxnSpPr>
        <p:spPr>
          <a:xfrm>
            <a:off x="3276600" y="2133600"/>
            <a:ext cx="12700" cy="2324100"/>
          </a:xfrm>
          <a:prstGeom prst="bentConnector3">
            <a:avLst>
              <a:gd name="adj1" fmla="val 4379104"/>
            </a:avLst>
          </a:prstGeom>
          <a:ln cmpd="sng">
            <a:tailEnd type="arrow"/>
          </a:ln>
        </p:spPr>
        <p:style>
          <a:lnRef idx="2">
            <a:schemeClr val="accent3"/>
          </a:lnRef>
          <a:fillRef idx="0">
            <a:schemeClr val="accent3"/>
          </a:fillRef>
          <a:effectRef idx="1">
            <a:schemeClr val="accent3"/>
          </a:effectRef>
          <a:fontRef idx="minor">
            <a:schemeClr val="tx1"/>
          </a:fontRef>
        </p:style>
      </p:cxnSp>
      <p:sp>
        <p:nvSpPr>
          <p:cNvPr id="31" name="TextBox 30"/>
          <p:cNvSpPr txBox="1"/>
          <p:nvPr/>
        </p:nvSpPr>
        <p:spPr>
          <a:xfrm>
            <a:off x="3429000" y="3733800"/>
            <a:ext cx="83067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smtClean="0"/>
              <a:t>+ 15hp</a:t>
            </a:r>
            <a:endParaRPr lang="en-US" dirty="0"/>
          </a:p>
        </p:txBody>
      </p:sp>
      <p:cxnSp>
        <p:nvCxnSpPr>
          <p:cNvPr id="32" name="Straight Connector 31"/>
          <p:cNvCxnSpPr/>
          <p:nvPr/>
        </p:nvCxnSpPr>
        <p:spPr>
          <a:xfrm>
            <a:off x="2476500" y="4800600"/>
            <a:ext cx="0" cy="533400"/>
          </a:xfrm>
          <a:prstGeom prst="line">
            <a:avLst/>
          </a:prstGeom>
        </p:spPr>
        <p:style>
          <a:lnRef idx="2">
            <a:schemeClr val="dk1"/>
          </a:lnRef>
          <a:fillRef idx="0">
            <a:schemeClr val="dk1"/>
          </a:fillRef>
          <a:effectRef idx="1">
            <a:schemeClr val="dk1"/>
          </a:effectRef>
          <a:fontRef idx="minor">
            <a:schemeClr val="tx1"/>
          </a:fontRef>
        </p:style>
      </p:cxnSp>
      <p:sp>
        <p:nvSpPr>
          <p:cNvPr id="33" name="Rectangle 32"/>
          <p:cNvSpPr/>
          <p:nvPr/>
        </p:nvSpPr>
        <p:spPr>
          <a:xfrm>
            <a:off x="6019800" y="5334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Attack</a:t>
            </a:r>
          </a:p>
          <a:p>
            <a:pPr algn="ctr"/>
            <a:r>
              <a:rPr lang="en-US" dirty="0" smtClean="0"/>
              <a:t>(Hit)</a:t>
            </a:r>
            <a:endParaRPr lang="en-US" dirty="0"/>
          </a:p>
        </p:txBody>
      </p:sp>
      <p:cxnSp>
        <p:nvCxnSpPr>
          <p:cNvPr id="34" name="Straight Connector 33"/>
          <p:cNvCxnSpPr>
            <a:endCxn id="33" idx="0"/>
          </p:cNvCxnSpPr>
          <p:nvPr/>
        </p:nvCxnSpPr>
        <p:spPr>
          <a:xfrm>
            <a:off x="6819900" y="4800600"/>
            <a:ext cx="0" cy="53340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p:cNvCxnSpPr>
            <a:stCxn id="25" idx="3"/>
            <a:endCxn id="33" idx="1"/>
          </p:cNvCxnSpPr>
          <p:nvPr/>
        </p:nvCxnSpPr>
        <p:spPr>
          <a:xfrm>
            <a:off x="3276600" y="2133600"/>
            <a:ext cx="2743200" cy="3543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6" name="TextBox 35"/>
          <p:cNvSpPr txBox="1"/>
          <p:nvPr/>
        </p:nvSpPr>
        <p:spPr>
          <a:xfrm>
            <a:off x="4800600" y="4419600"/>
            <a:ext cx="66877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- 8hp</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pic>
        <p:nvPicPr>
          <p:cNvPr id="12" name="Picture 3"/>
          <p:cNvPicPr>
            <a:picLocks noChangeAspect="1" noChangeArrowheads="1"/>
          </p:cNvPicPr>
          <p:nvPr/>
        </p:nvPicPr>
        <p:blipFill>
          <a:blip r:embed="rId3"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pic>
        <p:nvPicPr>
          <p:cNvPr id="1027" name="Picture 3"/>
          <p:cNvPicPr>
            <a:picLocks noChangeAspect="1" noChangeArrowheads="1"/>
          </p:cNvPicPr>
          <p:nvPr/>
        </p:nvPicPr>
        <p:blipFill>
          <a:blip r:embed="rId2" cstate="print"/>
          <a:srcRect/>
          <a:stretch>
            <a:fillRect/>
          </a:stretch>
        </p:blipFill>
        <p:spPr bwMode="auto">
          <a:xfrm>
            <a:off x="2590800" y="1600200"/>
            <a:ext cx="2038095" cy="1324160"/>
          </a:xfrm>
          <a:prstGeom prst="rect">
            <a:avLst/>
          </a:prstGeom>
          <a:noFill/>
          <a:ln w="9525">
            <a:noFill/>
            <a:miter lim="800000"/>
            <a:headEnd/>
            <a:tailEnd/>
          </a:ln>
        </p:spPr>
      </p:pic>
      <p:pic>
        <p:nvPicPr>
          <p:cNvPr id="12" name="Picture 3"/>
          <p:cNvPicPr>
            <a:picLocks noChangeAspect="1" noChangeArrowheads="1"/>
          </p:cNvPicPr>
          <p:nvPr/>
        </p:nvPicPr>
        <p:blipFill>
          <a:blip r:embed="rId3"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pic>
        <p:nvPicPr>
          <p:cNvPr id="1027" name="Picture 3"/>
          <p:cNvPicPr>
            <a:picLocks noChangeAspect="1" noChangeArrowheads="1"/>
          </p:cNvPicPr>
          <p:nvPr/>
        </p:nvPicPr>
        <p:blipFill>
          <a:blip r:embed="rId2"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5181600" y="1676400"/>
            <a:ext cx="3419475" cy="1209675"/>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1371600" y="1828800"/>
            <a:ext cx="3048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Provenance</a:t>
            </a:r>
            <a:r>
              <a:rPr lang="pt-BR" dirty="0" smtClean="0"/>
              <a:t> </a:t>
            </a:r>
            <a:r>
              <a:rPr lang="pt-BR" dirty="0" err="1" smtClean="0"/>
              <a:t>Visualization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pic>
        <p:nvPicPr>
          <p:cNvPr id="1027" name="Picture 3"/>
          <p:cNvPicPr>
            <a:picLocks noChangeAspect="1" noChangeArrowheads="1"/>
          </p:cNvPicPr>
          <p:nvPr/>
        </p:nvPicPr>
        <p:blipFill>
          <a:blip r:embed="rId2" cstate="print"/>
          <a:srcRect/>
          <a:stretch>
            <a:fillRect/>
          </a:stretch>
        </p:blipFill>
        <p:spPr bwMode="auto">
          <a:xfrm>
            <a:off x="2590800" y="1600200"/>
            <a:ext cx="2038095" cy="1324160"/>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5181600" y="1676400"/>
            <a:ext cx="3419475" cy="1209675"/>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a:stretch>
            <a:fillRect/>
          </a:stretch>
        </p:blipFill>
        <p:spPr bwMode="auto">
          <a:xfrm>
            <a:off x="1371600" y="1828800"/>
            <a:ext cx="304800" cy="1104900"/>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1095375" y="3048000"/>
            <a:ext cx="6953250" cy="324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pic>
        <p:nvPicPr>
          <p:cNvPr id="7" name="Content Placeholder 6"/>
          <p:cNvPicPr>
            <a:picLocks noGrp="1" noChangeAspect="1"/>
          </p:cNvPicPr>
          <p:nvPr>
            <p:ph idx="1"/>
          </p:nvPr>
        </p:nvPicPr>
        <p:blipFill>
          <a:blip r:embed="rId3" cstate="print">
            <a:lum bright="6000" contrast="19000"/>
          </a:blip>
          <a:stretch>
            <a:fillRect/>
          </a:stretch>
        </p:blipFill>
        <p:spPr bwMode="auto">
          <a:xfrm>
            <a:off x="1424902" y="1676400"/>
            <a:ext cx="6294196" cy="47625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http://www.sandrabaptist.com/wp-content/uploads/2013/04/Cause-Effect.jpg"/>
          <p:cNvPicPr>
            <a:picLocks noChangeAspect="1" noChangeArrowheads="1"/>
          </p:cNvPicPr>
          <p:nvPr/>
        </p:nvPicPr>
        <p:blipFill>
          <a:blip r:embed="rId3" cstate="print"/>
          <a:srcRect/>
          <a:stretch>
            <a:fillRect/>
          </a:stretch>
        </p:blipFill>
        <p:spPr bwMode="auto">
          <a:xfrm>
            <a:off x="4724400" y="1828800"/>
            <a:ext cx="4038600" cy="3028950"/>
          </a:xfrm>
          <a:prstGeom prst="rect">
            <a:avLst/>
          </a:prstGeom>
          <a:noFill/>
        </p:spPr>
      </p:pic>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Detect </a:t>
            </a:r>
            <a:r>
              <a:rPr lang="en-US" dirty="0" err="1" smtClean="0"/>
              <a:t>gameplay</a:t>
            </a:r>
            <a:r>
              <a:rPr lang="en-US" dirty="0" smtClean="0"/>
              <a:t> issues</a:t>
            </a:r>
          </a:p>
          <a:p>
            <a:pPr lvl="1"/>
            <a:r>
              <a:rPr lang="en-US" dirty="0" smtClean="0"/>
              <a:t>Artisanal</a:t>
            </a:r>
          </a:p>
          <a:p>
            <a:pPr lvl="1"/>
            <a:r>
              <a:rPr lang="en-US" dirty="0" smtClean="0"/>
              <a:t>Beta Testing</a:t>
            </a:r>
          </a:p>
          <a:p>
            <a:pPr lvl="1"/>
            <a:endParaRPr lang="en-US" dirty="0" smtClean="0"/>
          </a:p>
          <a:p>
            <a:r>
              <a:rPr lang="en-US" dirty="0" smtClean="0"/>
              <a:t>Cause-and-Effect</a:t>
            </a:r>
          </a:p>
          <a:p>
            <a:pPr lvl="1"/>
            <a:r>
              <a:rPr lang="en-US" dirty="0" smtClean="0"/>
              <a:t>How to detect?</a:t>
            </a:r>
          </a:p>
          <a:p>
            <a:pPr lvl="1"/>
            <a:endParaRPr lang="en-US" dirty="0" smtClean="0"/>
          </a:p>
          <a:p>
            <a:r>
              <a:rPr lang="en-US" dirty="0" smtClean="0"/>
              <a:t>Archeology, Paleontology</a:t>
            </a:r>
          </a:p>
          <a:p>
            <a:pPr lvl="1"/>
            <a:r>
              <a:rPr lang="en-US" dirty="0" smtClean="0"/>
              <a:t>Provenance</a:t>
            </a:r>
          </a:p>
          <a:p>
            <a:pPr lvl="1"/>
            <a:endParaRPr lang="en-US" dirty="0" smtClean="0"/>
          </a:p>
          <a:p>
            <a:pPr lvl="1"/>
            <a:endParaRPr lang="en-US" dirty="0" smtClean="0"/>
          </a:p>
          <a:p>
            <a:endParaRPr lang="en-US" dirty="0" smtClean="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pic>
        <p:nvPicPr>
          <p:cNvPr id="7" name="Picture 6"/>
          <p:cNvPicPr>
            <a:picLocks noChangeAspect="1"/>
          </p:cNvPicPr>
          <p:nvPr/>
        </p:nvPicPr>
        <p:blipFill>
          <a:blip r:embed="rId3" cstate="print"/>
          <a:stretch>
            <a:fillRect/>
          </a:stretch>
        </p:blipFill>
        <p:spPr bwMode="auto">
          <a:xfrm>
            <a:off x="976476" y="1952809"/>
            <a:ext cx="7191048" cy="4053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pic>
        <p:nvPicPr>
          <p:cNvPr id="52228" name="Picture 4"/>
          <p:cNvPicPr>
            <a:picLocks noChangeAspect="1" noChangeArrowheads="1"/>
          </p:cNvPicPr>
          <p:nvPr/>
        </p:nvPicPr>
        <p:blipFill>
          <a:blip r:embed="rId3" cstate="print"/>
          <a:srcRect/>
          <a:stretch>
            <a:fillRect/>
          </a:stretch>
        </p:blipFill>
        <p:spPr bwMode="auto">
          <a:xfrm>
            <a:off x="2438400" y="1447800"/>
            <a:ext cx="2362200" cy="1854646"/>
          </a:xfrm>
          <a:prstGeom prst="rect">
            <a:avLst/>
          </a:prstGeom>
          <a:noFill/>
          <a:ln w="9525">
            <a:noFill/>
            <a:miter lim="800000"/>
            <a:headEnd/>
            <a:tailEnd/>
          </a:ln>
        </p:spPr>
      </p:pic>
      <p:pic>
        <p:nvPicPr>
          <p:cNvPr id="52229" name="Picture 5"/>
          <p:cNvPicPr>
            <a:picLocks noChangeAspect="1" noChangeArrowheads="1"/>
          </p:cNvPicPr>
          <p:nvPr/>
        </p:nvPicPr>
        <p:blipFill>
          <a:blip r:embed="rId4" cstate="print"/>
          <a:srcRect/>
          <a:stretch>
            <a:fillRect/>
          </a:stretch>
        </p:blipFill>
        <p:spPr bwMode="auto">
          <a:xfrm>
            <a:off x="4800600" y="1295400"/>
            <a:ext cx="4343400" cy="5074262"/>
          </a:xfrm>
          <a:prstGeom prst="rect">
            <a:avLst/>
          </a:prstGeom>
          <a:noFill/>
          <a:ln w="9525">
            <a:noFill/>
            <a:miter lim="800000"/>
            <a:headEnd/>
            <a:tailEnd/>
          </a:ln>
        </p:spPr>
      </p:pic>
      <p:pic>
        <p:nvPicPr>
          <p:cNvPr id="52230" name="Picture 6"/>
          <p:cNvPicPr>
            <a:picLocks noChangeAspect="1" noChangeArrowheads="1"/>
          </p:cNvPicPr>
          <p:nvPr/>
        </p:nvPicPr>
        <p:blipFill>
          <a:blip r:embed="rId5" cstate="print"/>
          <a:srcRect/>
          <a:stretch>
            <a:fillRect/>
          </a:stretch>
        </p:blipFill>
        <p:spPr bwMode="auto">
          <a:xfrm>
            <a:off x="0" y="3136994"/>
            <a:ext cx="1905000" cy="3273331"/>
          </a:xfrm>
          <a:prstGeom prst="rect">
            <a:avLst/>
          </a:prstGeom>
          <a:noFill/>
          <a:ln w="9525">
            <a:noFill/>
            <a:miter lim="800000"/>
            <a:headEnd/>
            <a:tailEnd/>
          </a:ln>
        </p:spPr>
      </p:pic>
      <p:pic>
        <p:nvPicPr>
          <p:cNvPr id="52227" name="Picture 3"/>
          <p:cNvPicPr>
            <a:picLocks noChangeAspect="1" noChangeArrowheads="1"/>
          </p:cNvPicPr>
          <p:nvPr/>
        </p:nvPicPr>
        <p:blipFill>
          <a:blip r:embed="rId6" cstate="print"/>
          <a:srcRect/>
          <a:stretch>
            <a:fillRect/>
          </a:stretch>
        </p:blipFill>
        <p:spPr bwMode="auto">
          <a:xfrm>
            <a:off x="2438400" y="4191000"/>
            <a:ext cx="2507915" cy="1981200"/>
          </a:xfrm>
          <a:prstGeom prst="rect">
            <a:avLst/>
          </a:prstGeom>
          <a:noFill/>
          <a:ln w="9525">
            <a:noFill/>
            <a:miter lim="800000"/>
            <a:headEnd/>
            <a:tailEnd/>
          </a:ln>
        </p:spPr>
      </p:pic>
      <p:pic>
        <p:nvPicPr>
          <p:cNvPr id="52226" name="Picture 2"/>
          <p:cNvPicPr>
            <a:picLocks noChangeAspect="1" noChangeArrowheads="1"/>
          </p:cNvPicPr>
          <p:nvPr/>
        </p:nvPicPr>
        <p:blipFill>
          <a:blip r:embed="rId7" cstate="print"/>
          <a:srcRect/>
          <a:stretch>
            <a:fillRect/>
          </a:stretch>
        </p:blipFill>
        <p:spPr bwMode="auto">
          <a:xfrm>
            <a:off x="228600" y="1295400"/>
            <a:ext cx="2209800" cy="1635766"/>
          </a:xfrm>
          <a:prstGeom prst="rect">
            <a:avLst/>
          </a:prstGeom>
          <a:noFill/>
          <a:ln w="9525">
            <a:noFill/>
            <a:miter lim="800000"/>
            <a:headEnd/>
            <a:tailEnd/>
          </a:ln>
        </p:spPr>
      </p:pic>
      <p:pic>
        <p:nvPicPr>
          <p:cNvPr id="52231" name="Picture 7"/>
          <p:cNvPicPr>
            <a:picLocks noChangeAspect="1" noChangeArrowheads="1"/>
          </p:cNvPicPr>
          <p:nvPr/>
        </p:nvPicPr>
        <p:blipFill>
          <a:blip r:embed="rId8" cstate="print"/>
          <a:srcRect/>
          <a:stretch>
            <a:fillRect/>
          </a:stretch>
        </p:blipFill>
        <p:spPr bwMode="auto">
          <a:xfrm>
            <a:off x="3429000" y="3505200"/>
            <a:ext cx="1454726" cy="500062"/>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smtClean="0"/>
              <a:t>Case </a:t>
            </a:r>
            <a:r>
              <a:rPr lang="pt-BR" dirty="0" err="1" smtClean="0"/>
              <a:t>Study</a:t>
            </a:r>
            <a:endParaRPr lang="pt-B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pic>
        <p:nvPicPr>
          <p:cNvPr id="7" name="Picture 6"/>
          <p:cNvPicPr>
            <a:picLocks noChangeAspect="1"/>
          </p:cNvPicPr>
          <p:nvPr/>
        </p:nvPicPr>
        <p:blipFill>
          <a:blip r:embed="rId3" cstate="print"/>
          <a:stretch>
            <a:fillRect/>
          </a:stretch>
        </p:blipFill>
        <p:spPr bwMode="auto">
          <a:xfrm>
            <a:off x="129773" y="2222860"/>
            <a:ext cx="8884454" cy="37207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pic>
        <p:nvPicPr>
          <p:cNvPr id="8" name="Picture 7"/>
          <p:cNvPicPr>
            <a:picLocks noChangeAspect="1"/>
          </p:cNvPicPr>
          <p:nvPr/>
        </p:nvPicPr>
        <p:blipFill>
          <a:blip r:embed="rId3" cstate="print"/>
          <a:stretch>
            <a:fillRect/>
          </a:stretch>
        </p:blipFill>
        <p:spPr bwMode="auto">
          <a:xfrm>
            <a:off x="65836" y="2355374"/>
            <a:ext cx="9012328" cy="33596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pic>
        <p:nvPicPr>
          <p:cNvPr id="7" name="Picture 6"/>
          <p:cNvPicPr>
            <a:picLocks noChangeAspect="1"/>
          </p:cNvPicPr>
          <p:nvPr/>
        </p:nvPicPr>
        <p:blipFill>
          <a:blip r:embed="rId3" cstate="print"/>
          <a:stretch>
            <a:fillRect/>
          </a:stretch>
        </p:blipFill>
        <p:spPr bwMode="auto">
          <a:xfrm rot="5400000">
            <a:off x="-1238939" y="2839138"/>
            <a:ext cx="5104898" cy="2169821"/>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err="1" smtClean="0"/>
              <a:t>Visualization</a:t>
            </a:r>
            <a:r>
              <a:rPr lang="pt-BR" dirty="0" smtClean="0"/>
              <a:t> </a:t>
            </a:r>
            <a:r>
              <a:rPr lang="pt-BR" dirty="0" err="1" smtClean="0"/>
              <a:t>Examples</a:t>
            </a:r>
            <a:endParaRPr lang="pt-B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Conclusion</a:t>
            </a:r>
            <a:endParaRPr lang="pt-BR" dirty="0"/>
          </a:p>
        </p:txBody>
      </p:sp>
      <p:sp>
        <p:nvSpPr>
          <p:cNvPr id="3" name="Content Placeholder 2"/>
          <p:cNvSpPr>
            <a:spLocks noGrp="1"/>
          </p:cNvSpPr>
          <p:nvPr>
            <p:ph idx="1"/>
          </p:nvPr>
        </p:nvSpPr>
        <p:spPr/>
        <p:txBody>
          <a:bodyPr>
            <a:normAutofit/>
          </a:bodyPr>
          <a:lstStyle/>
          <a:p>
            <a:r>
              <a:rPr lang="en-US" dirty="0" smtClean="0"/>
              <a:t>Contributions</a:t>
            </a:r>
            <a:endParaRPr lang="en-US" dirty="0" smtClean="0"/>
          </a:p>
          <a:p>
            <a:pPr lvl="1"/>
            <a:r>
              <a:rPr lang="en-US" dirty="0" smtClean="0"/>
              <a:t>New perspectives on </a:t>
            </a:r>
            <a:r>
              <a:rPr lang="en-US" dirty="0" err="1" smtClean="0"/>
              <a:t>gameplay</a:t>
            </a:r>
            <a:endParaRPr lang="en-US" dirty="0" smtClean="0"/>
          </a:p>
          <a:p>
            <a:pPr lvl="2"/>
            <a:r>
              <a:rPr lang="en-US" dirty="0" smtClean="0"/>
              <a:t>Modeling &amp; Analysis</a:t>
            </a:r>
          </a:p>
          <a:p>
            <a:pPr lvl="1"/>
            <a:r>
              <a:rPr lang="en-US" dirty="0" smtClean="0"/>
              <a:t>Aid detect </a:t>
            </a:r>
            <a:r>
              <a:rPr lang="en-US" dirty="0" err="1" smtClean="0"/>
              <a:t>gameplay</a:t>
            </a:r>
            <a:r>
              <a:rPr lang="en-US" dirty="0" smtClean="0"/>
              <a:t> issues</a:t>
            </a:r>
          </a:p>
          <a:p>
            <a:r>
              <a:rPr lang="en-US" dirty="0" smtClean="0"/>
              <a:t>Future Work</a:t>
            </a:r>
          </a:p>
          <a:p>
            <a:pPr lvl="1"/>
            <a:r>
              <a:rPr lang="en-US" dirty="0" smtClean="0"/>
              <a:t>Automatic Inferences</a:t>
            </a:r>
          </a:p>
          <a:p>
            <a:pPr lvl="1"/>
            <a:r>
              <a:rPr lang="en-US" dirty="0" smtClean="0"/>
              <a:t>Pattern Detection</a:t>
            </a:r>
          </a:p>
          <a:p>
            <a:pPr lvl="1"/>
            <a:r>
              <a:rPr lang="en-US" dirty="0" smtClean="0"/>
              <a:t>Graph Layouts</a:t>
            </a:r>
          </a:p>
          <a:p>
            <a:endParaRPr lang="en-US" dirty="0" smtClean="0"/>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Game Flux Analysis with Provenance</a:t>
            </a:r>
            <a:endParaRPr lang="en-US" dirty="0"/>
          </a:p>
        </p:txBody>
      </p:sp>
      <p:sp>
        <p:nvSpPr>
          <p:cNvPr id="3" name="Subtitle 2"/>
          <p:cNvSpPr>
            <a:spLocks noGrp="1"/>
          </p:cNvSpPr>
          <p:nvPr>
            <p:ph type="subTitle" idx="1"/>
          </p:nvPr>
        </p:nvSpPr>
        <p:spPr/>
        <p:txBody>
          <a:bodyPr>
            <a:normAutofit fontScale="77500" lnSpcReduction="20000"/>
          </a:bodyPr>
          <a:lstStyle/>
          <a:p>
            <a:r>
              <a:rPr lang="pt-BR" dirty="0" err="1" smtClean="0"/>
              <a:t>Authors</a:t>
            </a:r>
            <a:r>
              <a:rPr lang="pt-BR" dirty="0" smtClean="0"/>
              <a:t>: </a:t>
            </a:r>
            <a:r>
              <a:rPr lang="pt-BR" b="1" dirty="0" err="1" smtClean="0"/>
              <a:t>Troy</a:t>
            </a:r>
            <a:r>
              <a:rPr lang="pt-BR" b="1" dirty="0" smtClean="0"/>
              <a:t> C. </a:t>
            </a:r>
            <a:r>
              <a:rPr lang="pt-BR" b="1" dirty="0" err="1" smtClean="0"/>
              <a:t>Kohwalter</a:t>
            </a:r>
            <a:r>
              <a:rPr lang="pt-BR" b="1" dirty="0" smtClean="0"/>
              <a:t>,</a:t>
            </a:r>
            <a:endParaRPr lang="pt-BR" dirty="0" smtClean="0"/>
          </a:p>
          <a:p>
            <a:r>
              <a:rPr lang="pt-BR" dirty="0" err="1" smtClean="0"/>
              <a:t>Esteban</a:t>
            </a:r>
            <a:r>
              <a:rPr lang="pt-BR" dirty="0" smtClean="0"/>
              <a:t> W. G. </a:t>
            </a:r>
            <a:r>
              <a:rPr lang="pt-BR" dirty="0" err="1" smtClean="0"/>
              <a:t>Clua</a:t>
            </a:r>
            <a:r>
              <a:rPr lang="pt-BR" dirty="0" smtClean="0"/>
              <a:t>, Leonardo G. P. Murta</a:t>
            </a:r>
            <a:endParaRPr lang="en-US" dirty="0" smtClean="0"/>
          </a:p>
          <a:p>
            <a:r>
              <a:rPr lang="pt-BR" sz="2200" i="1" dirty="0" smtClean="0"/>
              <a:t>Instituto de Computação – Universidade Federal Fluminense (UFF)</a:t>
            </a:r>
            <a:endParaRPr lang="en-US" sz="2200" i="1"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ctr">
              <a:buNone/>
            </a:pPr>
            <a:r>
              <a:rPr lang="en-US" sz="4100" i="1" dirty="0" smtClean="0"/>
              <a:t>“Refers to the documented history of an art object, or the documentation of processes in a digital object’s life cycle”</a:t>
            </a:r>
          </a:p>
          <a:p>
            <a:pPr lvl="1">
              <a:buNone/>
            </a:pPr>
            <a:endParaRPr lang="en-US" dirty="0" smtClean="0"/>
          </a:p>
          <a:p>
            <a:r>
              <a:rPr lang="en-US" dirty="0" smtClean="0"/>
              <a:t>Models:</a:t>
            </a:r>
          </a:p>
          <a:p>
            <a:pPr lvl="1"/>
            <a:r>
              <a:rPr lang="en-US" dirty="0" smtClean="0"/>
              <a:t>OPM (2007)</a:t>
            </a:r>
          </a:p>
          <a:p>
            <a:pPr lvl="1"/>
            <a:r>
              <a:rPr lang="en-US" dirty="0" smtClean="0"/>
              <a:t>PROV (2010)</a:t>
            </a:r>
          </a:p>
          <a:p>
            <a:pPr lvl="1"/>
            <a:endParaRPr lang="en-US" dirty="0" smtClean="0"/>
          </a:p>
          <a:p>
            <a:r>
              <a:rPr lang="en-US" dirty="0" smtClean="0"/>
              <a:t>Provenance Graph</a:t>
            </a:r>
          </a:p>
          <a:p>
            <a:pPr lvl="1"/>
            <a:r>
              <a:rPr lang="en-US" dirty="0" smtClean="0"/>
              <a:t>Causality Graph</a:t>
            </a:r>
          </a:p>
          <a:p>
            <a:pPr lvl="1"/>
            <a:endParaRPr lang="en-US"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sp>
        <p:nvSpPr>
          <p:cNvPr id="8" name="Title 1"/>
          <p:cNvSpPr txBox="1">
            <a:spLocks/>
          </p:cNvSpPr>
          <p:nvPr/>
        </p:nvSpPr>
        <p:spPr>
          <a:xfrm>
            <a:off x="457200" y="500050"/>
            <a:ext cx="8229600" cy="719150"/>
          </a:xfrm>
          <a:prstGeom prst="rect">
            <a:avLst/>
          </a:prstGeom>
        </p:spPr>
        <p:txBody>
          <a:bodyPr vert="horz" lIns="91440" tIns="45720" rIns="91440" bIns="45720" rtlCol="0" anchor="ctr">
            <a:normAutofit fontScale="97500" lnSpcReduction="10000"/>
          </a:bodyPr>
          <a:lstStyle/>
          <a:p>
            <a:pPr lvl="0" algn="ctr">
              <a:spcBef>
                <a:spcPct val="0"/>
              </a:spcBef>
              <a:defRPr/>
            </a:pPr>
            <a:r>
              <a:rPr lang="pt-BR" sz="4400" dirty="0" err="1" smtClean="0"/>
              <a:t>Provenance</a:t>
            </a:r>
            <a:endParaRPr kumimoji="0" lang="pt-B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t>Entity</a:t>
            </a:r>
            <a:endParaRPr lang="pt-BR" dirty="0" smtClean="0"/>
          </a:p>
          <a:p>
            <a:pPr lvl="1"/>
            <a:r>
              <a:rPr lang="pt-BR" dirty="0" err="1" smtClean="0"/>
              <a:t>Objects</a:t>
            </a:r>
            <a:endParaRPr lang="pt-BR" dirty="0" smtClean="0"/>
          </a:p>
          <a:p>
            <a:r>
              <a:rPr lang="pt-BR" dirty="0" err="1" smtClean="0">
                <a:solidFill>
                  <a:schemeClr val="bg1">
                    <a:lumMod val="75000"/>
                  </a:schemeClr>
                </a:solidFill>
              </a:rPr>
              <a:t>Activity</a:t>
            </a:r>
            <a:endParaRPr lang="pt-BR" dirty="0" smtClean="0">
              <a:solidFill>
                <a:schemeClr val="bg1">
                  <a:lumMod val="75000"/>
                </a:schemeClr>
              </a:solidFill>
            </a:endParaRPr>
          </a:p>
          <a:p>
            <a:pPr lvl="1"/>
            <a:r>
              <a:rPr lang="pt-BR" dirty="0" err="1" smtClean="0">
                <a:solidFill>
                  <a:schemeClr val="bg1">
                    <a:lumMod val="75000"/>
                  </a:schemeClr>
                </a:solidFill>
              </a:rPr>
              <a:t>Actions</a:t>
            </a:r>
            <a:endParaRPr lang="pt-BR" dirty="0" smtClean="0">
              <a:solidFill>
                <a:schemeClr val="bg1">
                  <a:lumMod val="75000"/>
                </a:schemeClr>
              </a:solidFill>
            </a:endParaRPr>
          </a:p>
          <a:p>
            <a:pPr lvl="1"/>
            <a:r>
              <a:rPr lang="pt-BR" dirty="0" err="1" smtClean="0">
                <a:solidFill>
                  <a:schemeClr val="bg1">
                    <a:lumMod val="75000"/>
                  </a:schemeClr>
                </a:solidFill>
              </a:rPr>
              <a:t>Events</a:t>
            </a:r>
            <a:endParaRPr lang="pt-BR" dirty="0" smtClean="0">
              <a:solidFill>
                <a:schemeClr val="bg1">
                  <a:lumMod val="75000"/>
                </a:schemeClr>
              </a:solidFill>
            </a:endParaRPr>
          </a:p>
          <a:p>
            <a:r>
              <a:rPr lang="pt-BR" dirty="0" err="1" smtClean="0">
                <a:solidFill>
                  <a:schemeClr val="bg1">
                    <a:lumMod val="75000"/>
                  </a:schemeClr>
                </a:solidFill>
              </a:rPr>
              <a:t>Agent</a:t>
            </a:r>
            <a:endParaRPr lang="pt-BR" dirty="0" smtClean="0">
              <a:solidFill>
                <a:schemeClr val="bg1">
                  <a:lumMod val="75000"/>
                </a:schemeClr>
              </a:solidFill>
            </a:endParaRPr>
          </a:p>
          <a:p>
            <a:pPr lvl="1"/>
            <a:r>
              <a:rPr lang="pt-BR" dirty="0" err="1" smtClean="0">
                <a:solidFill>
                  <a:schemeClr val="bg1">
                    <a:lumMod val="75000"/>
                  </a:schemeClr>
                </a:solidFill>
              </a:rPr>
              <a:t>NPCs</a:t>
            </a:r>
            <a:endParaRPr lang="pt-BR" dirty="0" smtClean="0">
              <a:solidFill>
                <a:schemeClr val="bg1">
                  <a:lumMod val="75000"/>
                </a:schemeClr>
              </a:solidFill>
            </a:endParaRPr>
          </a:p>
          <a:p>
            <a:pPr lvl="1"/>
            <a:r>
              <a:rPr lang="pt-BR" dirty="0" smtClean="0">
                <a:solidFill>
                  <a:schemeClr val="bg1">
                    <a:lumMod val="75000"/>
                  </a:schemeClr>
                </a:solidFill>
              </a:rPr>
              <a:t>Player</a:t>
            </a:r>
            <a:endParaRPr lang="pt-BR"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pic>
        <p:nvPicPr>
          <p:cNvPr id="10" name="Picture 11"/>
          <p:cNvPicPr>
            <a:picLocks noChangeAspect="1" noChangeArrowheads="1"/>
          </p:cNvPicPr>
          <p:nvPr/>
        </p:nvPicPr>
        <p:blipFill>
          <a:blip r:embed="rId3" cstate="print"/>
          <a:srcRect/>
          <a:stretch>
            <a:fillRect/>
          </a:stretch>
        </p:blipFill>
        <p:spPr bwMode="auto">
          <a:xfrm>
            <a:off x="7391400" y="838200"/>
            <a:ext cx="1533525" cy="4114800"/>
          </a:xfrm>
          <a:prstGeom prst="rect">
            <a:avLst/>
          </a:prstGeom>
          <a:noFill/>
          <a:ln w="9525">
            <a:noFill/>
            <a:miter lim="800000"/>
            <a:headEnd/>
            <a:tailEnd/>
          </a:ln>
        </p:spPr>
      </p:pic>
      <p:pic>
        <p:nvPicPr>
          <p:cNvPr id="43010" name="Picture 2" descr="http://www.wizards.com/dnd/images/savemygame_magic.jpg"/>
          <p:cNvPicPr>
            <a:picLocks noChangeAspect="1" noChangeArrowheads="1"/>
          </p:cNvPicPr>
          <p:nvPr/>
        </p:nvPicPr>
        <p:blipFill>
          <a:blip r:embed="rId4" cstate="print"/>
          <a:srcRect/>
          <a:stretch>
            <a:fillRect/>
          </a:stretch>
        </p:blipFill>
        <p:spPr bwMode="auto">
          <a:xfrm>
            <a:off x="2971800" y="3505200"/>
            <a:ext cx="2857500" cy="2857500"/>
          </a:xfrm>
          <a:prstGeom prst="rect">
            <a:avLst/>
          </a:prstGeom>
          <a:noFill/>
        </p:spPr>
      </p:pic>
      <p:pic>
        <p:nvPicPr>
          <p:cNvPr id="43012" name="Picture 4" descr="http://sonaopodetirarum.com.br/wp-content/uploads/2012/02/1033488.jpg"/>
          <p:cNvPicPr>
            <a:picLocks noChangeAspect="1" noChangeArrowheads="1"/>
          </p:cNvPicPr>
          <p:nvPr/>
        </p:nvPicPr>
        <p:blipFill>
          <a:blip r:embed="rId5" cstate="print"/>
          <a:srcRect/>
          <a:stretch>
            <a:fillRect/>
          </a:stretch>
        </p:blipFill>
        <p:spPr bwMode="auto">
          <a:xfrm>
            <a:off x="6172200" y="5029200"/>
            <a:ext cx="2584674" cy="1285876"/>
          </a:xfrm>
          <a:prstGeom prst="rect">
            <a:avLst/>
          </a:prstGeom>
          <a:noFill/>
        </p:spPr>
      </p:pic>
      <p:pic>
        <p:nvPicPr>
          <p:cNvPr id="43017" name="Picture 9"/>
          <p:cNvPicPr>
            <a:picLocks noChangeAspect="1" noChangeArrowheads="1"/>
          </p:cNvPicPr>
          <p:nvPr/>
        </p:nvPicPr>
        <p:blipFill>
          <a:blip r:embed="rId6" cstate="print"/>
          <a:srcRect/>
          <a:stretch>
            <a:fillRect/>
          </a:stretch>
        </p:blipFill>
        <p:spPr bwMode="auto">
          <a:xfrm>
            <a:off x="3581400" y="1828800"/>
            <a:ext cx="2495550" cy="1622722"/>
          </a:xfrm>
          <a:prstGeom prst="rect">
            <a:avLst/>
          </a:prstGeom>
          <a:noFill/>
          <a:ln w="9525">
            <a:noFill/>
            <a:miter lim="800000"/>
            <a:headEnd/>
            <a:tailEnd/>
          </a:ln>
        </p:spPr>
      </p:pic>
      <p:pic>
        <p:nvPicPr>
          <p:cNvPr id="43019" name="Picture 11" descr="https://www.wizards.com/dnd/images/mic_gallery/103153.jpg"/>
          <p:cNvPicPr>
            <a:picLocks noChangeAspect="1" noChangeArrowheads="1"/>
          </p:cNvPicPr>
          <p:nvPr/>
        </p:nvPicPr>
        <p:blipFill>
          <a:blip r:embed="rId7" cstate="print"/>
          <a:srcRect/>
          <a:stretch>
            <a:fillRect/>
          </a:stretch>
        </p:blipFill>
        <p:spPr bwMode="auto">
          <a:xfrm>
            <a:off x="6248400" y="2743200"/>
            <a:ext cx="1220726" cy="24384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solidFill>
                  <a:schemeClr val="bg1">
                    <a:lumMod val="75000"/>
                  </a:schemeClr>
                </a:solidFill>
              </a:rPr>
              <a:t>Entity</a:t>
            </a:r>
            <a:endParaRPr lang="pt-BR" dirty="0" smtClean="0">
              <a:solidFill>
                <a:schemeClr val="bg1">
                  <a:lumMod val="75000"/>
                </a:schemeClr>
              </a:solidFill>
            </a:endParaRPr>
          </a:p>
          <a:p>
            <a:pPr lvl="1"/>
            <a:r>
              <a:rPr lang="pt-BR" dirty="0" err="1" smtClean="0">
                <a:solidFill>
                  <a:schemeClr val="bg1">
                    <a:lumMod val="75000"/>
                  </a:schemeClr>
                </a:solidFill>
              </a:rPr>
              <a:t>Objects</a:t>
            </a:r>
            <a:endParaRPr lang="pt-BR" dirty="0" smtClean="0">
              <a:solidFill>
                <a:schemeClr val="bg1">
                  <a:lumMod val="75000"/>
                </a:schemeClr>
              </a:solidFill>
            </a:endParaRPr>
          </a:p>
          <a:p>
            <a:r>
              <a:rPr lang="pt-BR" dirty="0" err="1" smtClean="0"/>
              <a:t>Activity</a:t>
            </a:r>
            <a:endParaRPr lang="pt-BR" dirty="0" smtClean="0"/>
          </a:p>
          <a:p>
            <a:pPr lvl="1"/>
            <a:r>
              <a:rPr lang="pt-BR" dirty="0" err="1" smtClean="0"/>
              <a:t>Actions</a:t>
            </a:r>
            <a:endParaRPr lang="pt-BR" dirty="0" smtClean="0"/>
          </a:p>
          <a:p>
            <a:pPr lvl="1"/>
            <a:r>
              <a:rPr lang="pt-BR" dirty="0" err="1" smtClean="0"/>
              <a:t>Events</a:t>
            </a:r>
            <a:endParaRPr lang="pt-BR" dirty="0" smtClean="0"/>
          </a:p>
          <a:p>
            <a:r>
              <a:rPr lang="pt-BR" dirty="0" err="1" smtClean="0">
                <a:solidFill>
                  <a:schemeClr val="bg1">
                    <a:lumMod val="75000"/>
                  </a:schemeClr>
                </a:solidFill>
              </a:rPr>
              <a:t>Agent</a:t>
            </a:r>
            <a:endParaRPr lang="pt-BR" dirty="0" smtClean="0">
              <a:solidFill>
                <a:schemeClr val="bg1">
                  <a:lumMod val="75000"/>
                </a:schemeClr>
              </a:solidFill>
            </a:endParaRPr>
          </a:p>
          <a:p>
            <a:pPr lvl="1"/>
            <a:r>
              <a:rPr lang="pt-BR" dirty="0" err="1" smtClean="0">
                <a:solidFill>
                  <a:schemeClr val="bg1">
                    <a:lumMod val="75000"/>
                  </a:schemeClr>
                </a:solidFill>
              </a:rPr>
              <a:t>NPCs</a:t>
            </a:r>
            <a:endParaRPr lang="pt-BR" dirty="0" smtClean="0">
              <a:solidFill>
                <a:schemeClr val="bg1">
                  <a:lumMod val="75000"/>
                </a:schemeClr>
              </a:solidFill>
            </a:endParaRPr>
          </a:p>
          <a:p>
            <a:pPr lvl="1"/>
            <a:r>
              <a:rPr lang="pt-BR" dirty="0" smtClean="0">
                <a:solidFill>
                  <a:schemeClr val="bg1">
                    <a:lumMod val="75000"/>
                  </a:schemeClr>
                </a:solidFill>
              </a:rPr>
              <a:t>Player</a:t>
            </a:r>
            <a:endParaRPr lang="pt-BR" dirty="0">
              <a:solidFill>
                <a:schemeClr val="bg1">
                  <a:lumMod val="75000"/>
                </a:schemeClr>
              </a:solidFill>
            </a:endParaRPr>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pic>
        <p:nvPicPr>
          <p:cNvPr id="7" name="Picture 9"/>
          <p:cNvPicPr>
            <a:picLocks noChangeAspect="1" noChangeArrowheads="1"/>
          </p:cNvPicPr>
          <p:nvPr/>
        </p:nvPicPr>
        <p:blipFill>
          <a:blip r:embed="rId2" cstate="print"/>
          <a:srcRect/>
          <a:stretch>
            <a:fillRect/>
          </a:stretch>
        </p:blipFill>
        <p:spPr bwMode="auto">
          <a:xfrm>
            <a:off x="3563938" y="1341438"/>
            <a:ext cx="2636837" cy="1690687"/>
          </a:xfrm>
          <a:prstGeom prst="rect">
            <a:avLst/>
          </a:prstGeom>
          <a:noFill/>
          <a:ln w="9525">
            <a:noFill/>
            <a:miter lim="800000"/>
            <a:headEnd/>
            <a:tailEnd/>
          </a:ln>
        </p:spPr>
      </p:pic>
      <p:pic>
        <p:nvPicPr>
          <p:cNvPr id="9" name="Picture 9" descr="http://i.animecrazy.net/kirito_vs_ice_dragon_Wallpaper_1280x720_wallpaperhere.png"/>
          <p:cNvPicPr>
            <a:picLocks noChangeAspect="1" noChangeArrowheads="1"/>
          </p:cNvPicPr>
          <p:nvPr/>
        </p:nvPicPr>
        <p:blipFill>
          <a:blip r:embed="rId3" cstate="print"/>
          <a:srcRect/>
          <a:stretch>
            <a:fillRect/>
          </a:stretch>
        </p:blipFill>
        <p:spPr bwMode="auto">
          <a:xfrm>
            <a:off x="6516688" y="1628775"/>
            <a:ext cx="2438400" cy="1371600"/>
          </a:xfrm>
          <a:prstGeom prst="rect">
            <a:avLst/>
          </a:prstGeom>
          <a:noFill/>
          <a:ln w="9525">
            <a:noFill/>
            <a:miter lim="800000"/>
            <a:headEnd/>
            <a:tailEnd/>
          </a:ln>
        </p:spPr>
      </p:pic>
      <p:pic>
        <p:nvPicPr>
          <p:cNvPr id="10" name="Picture 11" descr="http://bulk2.destructoid.com/ul/215950-/6306cinema_03_PS3(US)_RGB%20copy-620x.jpg"/>
          <p:cNvPicPr>
            <a:picLocks noChangeAspect="1" noChangeArrowheads="1"/>
          </p:cNvPicPr>
          <p:nvPr/>
        </p:nvPicPr>
        <p:blipFill>
          <a:blip r:embed="rId4" cstate="print"/>
          <a:srcRect/>
          <a:stretch>
            <a:fillRect/>
          </a:stretch>
        </p:blipFill>
        <p:spPr bwMode="auto">
          <a:xfrm>
            <a:off x="5003800" y="3573463"/>
            <a:ext cx="3937000" cy="2216150"/>
          </a:xfrm>
          <a:prstGeom prst="rect">
            <a:avLst/>
          </a:prstGeom>
          <a:noFill/>
          <a:ln w="9525">
            <a:noFill/>
            <a:miter lim="800000"/>
            <a:headEnd/>
            <a:tailEnd/>
          </a:ln>
        </p:spPr>
      </p:pic>
      <p:pic>
        <p:nvPicPr>
          <p:cNvPr id="2050" name="Picture 2" descr="http://www.wizards.com/dnd/images/ex_cadv_86379.jpg"/>
          <p:cNvPicPr>
            <a:picLocks noChangeAspect="1" noChangeArrowheads="1"/>
          </p:cNvPicPr>
          <p:nvPr/>
        </p:nvPicPr>
        <p:blipFill>
          <a:blip r:embed="rId5" cstate="print"/>
          <a:srcRect/>
          <a:stretch>
            <a:fillRect/>
          </a:stretch>
        </p:blipFill>
        <p:spPr bwMode="auto">
          <a:xfrm>
            <a:off x="2743200" y="3124200"/>
            <a:ext cx="2170775" cy="29718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ertilegroundpdx.files.wordpress.com/2010/01/orc.jpg"/>
          <p:cNvPicPr>
            <a:picLocks noChangeAspect="1" noChangeArrowheads="1"/>
          </p:cNvPicPr>
          <p:nvPr/>
        </p:nvPicPr>
        <p:blipFill>
          <a:blip r:embed="rId2" cstate="print"/>
          <a:srcRect/>
          <a:stretch>
            <a:fillRect/>
          </a:stretch>
        </p:blipFill>
        <p:spPr bwMode="auto">
          <a:xfrm>
            <a:off x="2252628" y="1600200"/>
            <a:ext cx="1557372" cy="2133600"/>
          </a:xfrm>
          <a:prstGeom prst="rect">
            <a:avLst/>
          </a:prstGeom>
          <a:noFill/>
        </p:spPr>
      </p:pic>
      <p:sp>
        <p:nvSpPr>
          <p:cNvPr id="2" name="Title 1"/>
          <p:cNvSpPr>
            <a:spLocks noGrp="1"/>
          </p:cNvSpPr>
          <p:nvPr>
            <p:ph type="title"/>
          </p:nvPr>
        </p:nvSpPr>
        <p:spPr/>
        <p:txBody>
          <a:bodyPr/>
          <a:lstStyle/>
          <a:p>
            <a:r>
              <a:rPr lang="en-US" dirty="0" smtClean="0"/>
              <a:t>Provenance Gathering</a:t>
            </a:r>
            <a:endParaRPr lang="pt-BR" dirty="0"/>
          </a:p>
        </p:txBody>
      </p:sp>
      <p:sp>
        <p:nvSpPr>
          <p:cNvPr id="3" name="Content Placeholder 2"/>
          <p:cNvSpPr>
            <a:spLocks noGrp="1"/>
          </p:cNvSpPr>
          <p:nvPr>
            <p:ph idx="1"/>
          </p:nvPr>
        </p:nvSpPr>
        <p:spPr/>
        <p:txBody>
          <a:bodyPr/>
          <a:lstStyle/>
          <a:p>
            <a:r>
              <a:rPr lang="pt-BR" dirty="0" err="1" smtClean="0">
                <a:solidFill>
                  <a:schemeClr val="bg1">
                    <a:lumMod val="75000"/>
                  </a:schemeClr>
                </a:solidFill>
              </a:rPr>
              <a:t>Entity</a:t>
            </a:r>
            <a:endParaRPr lang="pt-BR" dirty="0" smtClean="0">
              <a:solidFill>
                <a:schemeClr val="bg1">
                  <a:lumMod val="75000"/>
                </a:schemeClr>
              </a:solidFill>
            </a:endParaRPr>
          </a:p>
          <a:p>
            <a:pPr lvl="1"/>
            <a:r>
              <a:rPr lang="pt-BR" dirty="0" err="1" smtClean="0">
                <a:solidFill>
                  <a:schemeClr val="bg1">
                    <a:lumMod val="75000"/>
                  </a:schemeClr>
                </a:solidFill>
              </a:rPr>
              <a:t>Objects</a:t>
            </a:r>
            <a:endParaRPr lang="pt-BR" dirty="0" smtClean="0">
              <a:solidFill>
                <a:schemeClr val="bg1">
                  <a:lumMod val="75000"/>
                </a:schemeClr>
              </a:solidFill>
            </a:endParaRPr>
          </a:p>
          <a:p>
            <a:r>
              <a:rPr lang="pt-BR" dirty="0" err="1" smtClean="0">
                <a:solidFill>
                  <a:schemeClr val="bg1">
                    <a:lumMod val="75000"/>
                  </a:schemeClr>
                </a:solidFill>
              </a:rPr>
              <a:t>Activity</a:t>
            </a:r>
            <a:endParaRPr lang="pt-BR" dirty="0" smtClean="0">
              <a:solidFill>
                <a:schemeClr val="bg1">
                  <a:lumMod val="75000"/>
                </a:schemeClr>
              </a:solidFill>
            </a:endParaRPr>
          </a:p>
          <a:p>
            <a:pPr lvl="1"/>
            <a:r>
              <a:rPr lang="pt-BR" dirty="0" err="1" smtClean="0">
                <a:solidFill>
                  <a:schemeClr val="bg1">
                    <a:lumMod val="75000"/>
                  </a:schemeClr>
                </a:solidFill>
              </a:rPr>
              <a:t>Actions</a:t>
            </a:r>
            <a:endParaRPr lang="pt-BR" dirty="0" smtClean="0">
              <a:solidFill>
                <a:schemeClr val="bg1">
                  <a:lumMod val="75000"/>
                </a:schemeClr>
              </a:solidFill>
            </a:endParaRPr>
          </a:p>
          <a:p>
            <a:pPr lvl="1"/>
            <a:r>
              <a:rPr lang="pt-BR" dirty="0" err="1" smtClean="0">
                <a:solidFill>
                  <a:schemeClr val="bg1">
                    <a:lumMod val="75000"/>
                  </a:schemeClr>
                </a:solidFill>
              </a:rPr>
              <a:t>Events</a:t>
            </a:r>
            <a:endParaRPr lang="pt-BR" dirty="0" smtClean="0">
              <a:solidFill>
                <a:schemeClr val="bg1">
                  <a:lumMod val="75000"/>
                </a:schemeClr>
              </a:solidFill>
            </a:endParaRPr>
          </a:p>
          <a:p>
            <a:r>
              <a:rPr lang="pt-BR" dirty="0" err="1" smtClean="0"/>
              <a:t>Agent</a:t>
            </a:r>
            <a:endParaRPr lang="pt-BR" dirty="0" smtClean="0"/>
          </a:p>
          <a:p>
            <a:pPr lvl="1"/>
            <a:r>
              <a:rPr lang="pt-BR" dirty="0" err="1" smtClean="0"/>
              <a:t>NPCs</a:t>
            </a:r>
            <a:endParaRPr lang="pt-BR" dirty="0" smtClean="0"/>
          </a:p>
          <a:p>
            <a:pPr lvl="1"/>
            <a:r>
              <a:rPr lang="pt-BR" dirty="0" smtClean="0"/>
              <a:t>Player</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pic>
        <p:nvPicPr>
          <p:cNvPr id="7" name="Picture 6"/>
          <p:cNvPicPr>
            <a:picLocks noChangeAspect="1" noChangeArrowheads="1"/>
          </p:cNvPicPr>
          <p:nvPr/>
        </p:nvPicPr>
        <p:blipFill>
          <a:blip r:embed="rId3" cstate="print"/>
          <a:srcRect/>
          <a:stretch>
            <a:fillRect/>
          </a:stretch>
        </p:blipFill>
        <p:spPr bwMode="auto">
          <a:xfrm>
            <a:off x="7467600" y="1447800"/>
            <a:ext cx="1284497" cy="2006600"/>
          </a:xfrm>
          <a:prstGeom prst="rect">
            <a:avLst/>
          </a:prstGeom>
          <a:noFill/>
          <a:ln w="9525">
            <a:noFill/>
            <a:miter lim="800000"/>
            <a:headEnd/>
            <a:tailEnd/>
          </a:ln>
        </p:spPr>
      </p:pic>
      <p:pic>
        <p:nvPicPr>
          <p:cNvPr id="8" name="Picture 6"/>
          <p:cNvPicPr>
            <a:picLocks noChangeAspect="1" noChangeArrowheads="1"/>
          </p:cNvPicPr>
          <p:nvPr/>
        </p:nvPicPr>
        <p:blipFill>
          <a:blip r:embed="rId4" cstate="print"/>
          <a:srcRect/>
          <a:stretch>
            <a:fillRect/>
          </a:stretch>
        </p:blipFill>
        <p:spPr bwMode="auto">
          <a:xfrm>
            <a:off x="2895600" y="4114800"/>
            <a:ext cx="914400" cy="2063750"/>
          </a:xfrm>
          <a:prstGeom prst="rect">
            <a:avLst/>
          </a:prstGeom>
          <a:noFill/>
          <a:ln w="9525">
            <a:noFill/>
            <a:miter lim="800000"/>
            <a:headEnd/>
            <a:tailEnd/>
          </a:ln>
        </p:spPr>
      </p:pic>
      <p:pic>
        <p:nvPicPr>
          <p:cNvPr id="13" name="Picture 16"/>
          <p:cNvPicPr>
            <a:picLocks noChangeAspect="1" noChangeArrowheads="1"/>
          </p:cNvPicPr>
          <p:nvPr/>
        </p:nvPicPr>
        <p:blipFill>
          <a:blip r:embed="rId5" cstate="print"/>
          <a:srcRect/>
          <a:stretch>
            <a:fillRect/>
          </a:stretch>
        </p:blipFill>
        <p:spPr bwMode="auto">
          <a:xfrm>
            <a:off x="4343400" y="4572000"/>
            <a:ext cx="1966913" cy="1609725"/>
          </a:xfrm>
          <a:prstGeom prst="rect">
            <a:avLst/>
          </a:prstGeom>
          <a:noFill/>
          <a:ln w="9525">
            <a:noFill/>
            <a:miter lim="800000"/>
            <a:headEnd/>
            <a:tailEnd/>
          </a:ln>
        </p:spPr>
      </p:pic>
      <p:pic>
        <p:nvPicPr>
          <p:cNvPr id="1028" name="Picture 4" descr="http://images.wikia.com/forgottenrealms/images/4/44/Mind_flayer_sorc.jpg"/>
          <p:cNvPicPr>
            <a:picLocks noChangeAspect="1" noChangeArrowheads="1"/>
          </p:cNvPicPr>
          <p:nvPr/>
        </p:nvPicPr>
        <p:blipFill>
          <a:blip r:embed="rId6" cstate="print"/>
          <a:srcRect/>
          <a:stretch>
            <a:fillRect/>
          </a:stretch>
        </p:blipFill>
        <p:spPr bwMode="auto">
          <a:xfrm>
            <a:off x="3810000" y="1447800"/>
            <a:ext cx="2375647" cy="3028951"/>
          </a:xfrm>
          <a:prstGeom prst="rect">
            <a:avLst/>
          </a:prstGeom>
          <a:noFill/>
        </p:spPr>
      </p:pic>
      <p:pic>
        <p:nvPicPr>
          <p:cNvPr id="1030" name="Picture 6" descr="http://www.toplessrobot.com/PHB35_PG27_WEB.jpg"/>
          <p:cNvPicPr>
            <a:picLocks noChangeAspect="1" noChangeArrowheads="1"/>
          </p:cNvPicPr>
          <p:nvPr/>
        </p:nvPicPr>
        <p:blipFill>
          <a:blip r:embed="rId7" cstate="print"/>
          <a:srcRect/>
          <a:stretch>
            <a:fillRect/>
          </a:stretch>
        </p:blipFill>
        <p:spPr bwMode="auto">
          <a:xfrm>
            <a:off x="6889193" y="3581400"/>
            <a:ext cx="2254807" cy="2891792"/>
          </a:xfrm>
          <a:prstGeom prst="rect">
            <a:avLst/>
          </a:prstGeom>
          <a:noFill/>
        </p:spPr>
      </p:pic>
      <p:pic>
        <p:nvPicPr>
          <p:cNvPr id="1032" name="Picture 8" descr="http://images2.wikia.nocookie.net/__cb20110225233729/finalfantasy/images/1/15/ZackCGModel-CrisisCore.png"/>
          <p:cNvPicPr>
            <a:picLocks noChangeAspect="1" noChangeArrowheads="1"/>
          </p:cNvPicPr>
          <p:nvPr/>
        </p:nvPicPr>
        <p:blipFill>
          <a:blip r:embed="rId8" cstate="print"/>
          <a:srcRect/>
          <a:stretch>
            <a:fillRect/>
          </a:stretch>
        </p:blipFill>
        <p:spPr bwMode="auto">
          <a:xfrm>
            <a:off x="5867400" y="1752600"/>
            <a:ext cx="1710568" cy="2571751"/>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Gathering</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pic>
        <p:nvPicPr>
          <p:cNvPr id="7" name="Content Placeholder 6"/>
          <p:cNvPicPr>
            <a:picLocks noGrp="1" noChangeAspect="1"/>
          </p:cNvPicPr>
          <p:nvPr>
            <p:ph idx="1"/>
          </p:nvPr>
        </p:nvPicPr>
        <p:blipFill>
          <a:blip r:embed="rId3" cstate="print"/>
          <a:srcRect/>
          <a:stretch>
            <a:fillRect/>
          </a:stretch>
        </p:blipFill>
        <p:spPr bwMode="auto">
          <a:xfrm>
            <a:off x="1670918" y="1909947"/>
            <a:ext cx="5802164" cy="42622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Graph</a:t>
            </a:r>
            <a:r>
              <a:rPr lang="pt-BR" dirty="0" smtClean="0"/>
              <a:t> </a:t>
            </a:r>
            <a:r>
              <a:rPr lang="pt-BR" dirty="0" err="1" smtClean="0"/>
              <a:t>Construction</a:t>
            </a:r>
            <a:endParaRPr lang="pt-BR" dirty="0"/>
          </a:p>
        </p:txBody>
      </p:sp>
      <p:sp>
        <p:nvSpPr>
          <p:cNvPr id="4" name="Date Placeholder 3"/>
          <p:cNvSpPr>
            <a:spLocks noGrp="1"/>
          </p:cNvSpPr>
          <p:nvPr>
            <p:ph type="dt" sz="half" idx="10"/>
          </p:nvPr>
        </p:nvSpPr>
        <p:spPr/>
        <p:txBody>
          <a:bodyPr/>
          <a:lstStyle/>
          <a:p>
            <a:r>
              <a:rPr lang="pt-BR" smtClean="0"/>
              <a:t>Troy Kohwalter</a:t>
            </a:r>
            <a:endParaRPr lang="pt-BR" dirty="0"/>
          </a:p>
        </p:txBody>
      </p:sp>
      <p:sp>
        <p:nvSpPr>
          <p:cNvPr id="5" name="Footer Placeholder 4"/>
          <p:cNvSpPr>
            <a:spLocks noGrp="1"/>
          </p:cNvSpPr>
          <p:nvPr>
            <p:ph type="ftr" sz="quarter" idx="11"/>
          </p:nvPr>
        </p:nvSpPr>
        <p:spPr/>
        <p:txBody>
          <a:bodyPr/>
          <a:lstStyle/>
          <a:p>
            <a:r>
              <a:rPr lang="en-US" b="1" dirty="0" smtClean="0"/>
              <a:t>Game Flux Analysis with Provenance</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19" name="Rectangle 18"/>
          <p:cNvSpPr/>
          <p:nvPr/>
        </p:nvSpPr>
        <p:spPr>
          <a:xfrm>
            <a:off x="1676400" y="3048000"/>
            <a:ext cx="1600200" cy="685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Spell:</a:t>
            </a:r>
          </a:p>
          <a:p>
            <a:pPr algn="ctr"/>
            <a:r>
              <a:rPr lang="en-US" dirty="0" smtClean="0"/>
              <a:t>Lightning Bolt</a:t>
            </a:r>
            <a:endParaRPr lang="en-US" dirty="0"/>
          </a:p>
        </p:txBody>
      </p:sp>
      <p:sp>
        <p:nvSpPr>
          <p:cNvPr id="25" name="Rounded Rectangle 24"/>
          <p:cNvSpPr/>
          <p:nvPr/>
        </p:nvSpPr>
        <p:spPr>
          <a:xfrm>
            <a:off x="16764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Mage</a:t>
            </a:r>
            <a:endParaRPr lang="en-US" dirty="0"/>
          </a:p>
        </p:txBody>
      </p:sp>
      <p:sp>
        <p:nvSpPr>
          <p:cNvPr id="26" name="Rounded Rectangle 25"/>
          <p:cNvSpPr/>
          <p:nvPr/>
        </p:nvSpPr>
        <p:spPr>
          <a:xfrm>
            <a:off x="6019800" y="1676400"/>
            <a:ext cx="16002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Orc</a:t>
            </a:r>
            <a:endParaRPr lang="en-US" dirty="0"/>
          </a:p>
        </p:txBody>
      </p:sp>
      <p:cxnSp>
        <p:nvCxnSpPr>
          <p:cNvPr id="27" name="Straight Connector 26"/>
          <p:cNvCxnSpPr>
            <a:stCxn id="25" idx="2"/>
            <a:endCxn id="19" idx="0"/>
          </p:cNvCxnSpPr>
          <p:nvPr/>
        </p:nvCxnSpPr>
        <p:spPr>
          <a:xfrm>
            <a:off x="2476500" y="2590800"/>
            <a:ext cx="0" cy="4572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a:stCxn id="26" idx="1"/>
            <a:endCxn id="19" idx="3"/>
          </p:cNvCxnSpPr>
          <p:nvPr/>
        </p:nvCxnSpPr>
        <p:spPr>
          <a:xfrm flipH="1">
            <a:off x="3276600" y="2133600"/>
            <a:ext cx="2743200" cy="1257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4800600" y="2286000"/>
            <a:ext cx="78579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- 23hp</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3769</TotalTime>
  <Words>1024</Words>
  <Application>Microsoft Office PowerPoint</Application>
  <PresentationFormat>On-screen Show (4:3)</PresentationFormat>
  <Paragraphs>280</Paragraphs>
  <Slides>26</Slides>
  <Notes>18</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uff</vt:lpstr>
      <vt:lpstr>Game Flux Analysis with Provenance</vt:lpstr>
      <vt:lpstr>Introduction</vt:lpstr>
      <vt:lpstr>Slide 3</vt:lpstr>
      <vt:lpstr>Provenance Gathering</vt:lpstr>
      <vt:lpstr>Provenance Gathering</vt:lpstr>
      <vt:lpstr>Provenance Gathering</vt:lpstr>
      <vt:lpstr>Provenance Gathering</vt:lpstr>
      <vt:lpstr>Graph Construction</vt:lpstr>
      <vt:lpstr>Graph Construction</vt:lpstr>
      <vt:lpstr>Graph Construction</vt:lpstr>
      <vt:lpstr>Graph Construction</vt:lpstr>
      <vt:lpstr>Graph Construction</vt:lpstr>
      <vt:lpstr>Graph Construction</vt:lpstr>
      <vt:lpstr>Graph Construction</vt:lpstr>
      <vt:lpstr>Provenance Visualization</vt:lpstr>
      <vt:lpstr>Provenance Visualization</vt:lpstr>
      <vt:lpstr>Provenance Visualization</vt:lpstr>
      <vt:lpstr>Provenance Visualization</vt:lpstr>
      <vt:lpstr>Case Study</vt:lpstr>
      <vt:lpstr>Case Study</vt:lpstr>
      <vt:lpstr>Case Study</vt:lpstr>
      <vt:lpstr>Visualization Examples</vt:lpstr>
      <vt:lpstr>Visualization Examples</vt:lpstr>
      <vt:lpstr>Visualization Examples</vt:lpstr>
      <vt:lpstr>Conclusion</vt:lpstr>
      <vt:lpstr>Game Flux Analysis with Provenance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Kohwalter</dc:creator>
  <cp:lastModifiedBy>Kohwalter</cp:lastModifiedBy>
  <cp:revision>335</cp:revision>
  <dcterms:created xsi:type="dcterms:W3CDTF">2013-06-14T18:42:43Z</dcterms:created>
  <dcterms:modified xsi:type="dcterms:W3CDTF">2013-10-28T11:13:54Z</dcterms:modified>
</cp:coreProperties>
</file>